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NORMAS VIGENTES</a:t>
            </a:r>
            <a:br>
              <a:rPr lang="es-CO" dirty="0" smtClean="0"/>
            </a:br>
            <a:r>
              <a:rPr lang="es-CO" dirty="0" smtClean="0"/>
              <a:t>(CORTE JULY 2016)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DEE31B"/>
                </a:solidFill>
              </a:rPr>
              <a:t>ALBANO ALEXANDER ROJAS BRITTO</a:t>
            </a:r>
            <a:endParaRPr lang="es-CO" dirty="0">
              <a:solidFill>
                <a:srgbClr val="DEE3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906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3441" y="1944710"/>
            <a:ext cx="4351023" cy="3583428"/>
          </a:xfrm>
        </p:spPr>
        <p:txBody>
          <a:bodyPr/>
          <a:lstStyle/>
          <a:p>
            <a:r>
              <a:rPr lang="es-CO" sz="4400" dirty="0" smtClean="0"/>
              <a:t>IFRS 1	</a:t>
            </a:r>
            <a:br>
              <a:rPr lang="es-CO" sz="4400" dirty="0" smtClean="0"/>
            </a:br>
            <a:r>
              <a:rPr lang="es-CO" sz="4400" dirty="0"/>
              <a:t>IFRS </a:t>
            </a:r>
            <a:r>
              <a:rPr lang="es-CO" sz="4400" dirty="0" smtClean="0"/>
              <a:t>2</a:t>
            </a:r>
            <a:r>
              <a:rPr lang="es-CO" sz="4400" dirty="0"/>
              <a:t>	</a:t>
            </a:r>
            <a:r>
              <a:rPr lang="es-CO" sz="4400" dirty="0" smtClean="0"/>
              <a:t/>
            </a:r>
            <a:br>
              <a:rPr lang="es-CO" sz="4400" dirty="0" smtClean="0"/>
            </a:br>
            <a:r>
              <a:rPr lang="es-CO" sz="4400" dirty="0"/>
              <a:t>IFRS </a:t>
            </a:r>
            <a:r>
              <a:rPr lang="es-CO" sz="4400" dirty="0" smtClean="0"/>
              <a:t>3</a:t>
            </a:r>
            <a:r>
              <a:rPr lang="es-CO" sz="4400" dirty="0"/>
              <a:t>	</a:t>
            </a:r>
            <a:r>
              <a:rPr lang="es-CO" sz="4400" dirty="0" smtClean="0"/>
              <a:t/>
            </a:r>
            <a:br>
              <a:rPr lang="es-CO" sz="4400" dirty="0" smtClean="0"/>
            </a:br>
            <a:r>
              <a:rPr lang="es-CO" sz="4400" dirty="0"/>
              <a:t>IFRS </a:t>
            </a:r>
            <a:r>
              <a:rPr lang="es-CO" sz="4400" dirty="0" smtClean="0"/>
              <a:t>4</a:t>
            </a:r>
            <a:r>
              <a:rPr lang="es-CO" sz="4400" dirty="0"/>
              <a:t>	</a:t>
            </a:r>
            <a:r>
              <a:rPr lang="es-CO" sz="4400" dirty="0" smtClean="0"/>
              <a:t/>
            </a:r>
            <a:br>
              <a:rPr lang="es-CO" sz="4400" dirty="0" smtClean="0"/>
            </a:br>
            <a:r>
              <a:rPr lang="es-CO" sz="4400" dirty="0"/>
              <a:t>IFRS </a:t>
            </a:r>
            <a:r>
              <a:rPr lang="es-CO" sz="4400" dirty="0" smtClean="0"/>
              <a:t>5</a:t>
            </a:r>
            <a:r>
              <a:rPr lang="es-CO" dirty="0"/>
              <a:t>	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465194" y="1944710"/>
            <a:ext cx="5254581" cy="2794537"/>
          </a:xfrm>
        </p:spPr>
        <p:txBody>
          <a:bodyPr>
            <a:normAutofit fontScale="25000" lnSpcReduction="20000"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sz="8000" dirty="0" smtClean="0"/>
          </a:p>
          <a:p>
            <a:endParaRPr lang="es-CO" sz="8000" dirty="0" smtClean="0"/>
          </a:p>
          <a:p>
            <a:endParaRPr lang="es-CO" sz="9600" dirty="0" smtClean="0"/>
          </a:p>
          <a:p>
            <a:endParaRPr lang="es-CO" sz="9600" dirty="0"/>
          </a:p>
          <a:p>
            <a:endParaRPr lang="es-CO" sz="8000" dirty="0" smtClean="0"/>
          </a:p>
          <a:p>
            <a:r>
              <a:rPr lang="es-CO" sz="8000" dirty="0" smtClean="0"/>
              <a:t>Adopción por primera vez</a:t>
            </a:r>
          </a:p>
          <a:p>
            <a:endParaRPr lang="es-CO" sz="8000" dirty="0" smtClean="0"/>
          </a:p>
          <a:p>
            <a:r>
              <a:rPr lang="es-CO" sz="8000" dirty="0" smtClean="0"/>
              <a:t>Pagos basados en acciones</a:t>
            </a:r>
            <a:endParaRPr lang="es-CO" sz="8000" dirty="0"/>
          </a:p>
          <a:p>
            <a:endParaRPr lang="es-CO" sz="8000" dirty="0" smtClean="0"/>
          </a:p>
          <a:p>
            <a:r>
              <a:rPr lang="es-CO" sz="8000" dirty="0" smtClean="0"/>
              <a:t>Combinación de negocios</a:t>
            </a:r>
          </a:p>
          <a:p>
            <a:endParaRPr lang="es-CO" sz="8000" dirty="0" smtClean="0"/>
          </a:p>
          <a:p>
            <a:r>
              <a:rPr lang="es-CO" sz="8000" dirty="0" smtClean="0"/>
              <a:t>Contratos de seguros</a:t>
            </a:r>
          </a:p>
          <a:p>
            <a:endParaRPr lang="es-CO" sz="8000" dirty="0" smtClean="0"/>
          </a:p>
          <a:p>
            <a:r>
              <a:rPr lang="es-CO" sz="8000" dirty="0" smtClean="0"/>
              <a:t>Activos mantenidos para la venta</a:t>
            </a:r>
          </a:p>
          <a:p>
            <a:endParaRPr lang="es-CO" sz="8000" dirty="0" smtClean="0"/>
          </a:p>
          <a:p>
            <a:endParaRPr lang="es-CO" sz="8000" dirty="0"/>
          </a:p>
          <a:p>
            <a:endParaRPr lang="es-CO" sz="8000" dirty="0" smtClean="0"/>
          </a:p>
          <a:p>
            <a:endParaRPr lang="es-CO" sz="8000" dirty="0" smtClean="0"/>
          </a:p>
          <a:p>
            <a:endParaRPr lang="es-CO" sz="8000" dirty="0" smtClean="0"/>
          </a:p>
          <a:p>
            <a:endParaRPr lang="es-CO" dirty="0"/>
          </a:p>
          <a:p>
            <a:endParaRPr lang="es-CO" dirty="0"/>
          </a:p>
        </p:txBody>
      </p:sp>
      <p:sp>
        <p:nvSpPr>
          <p:cNvPr id="4" name="Flecha a la derecha con bandas 3"/>
          <p:cNvSpPr/>
          <p:nvPr/>
        </p:nvSpPr>
        <p:spPr>
          <a:xfrm>
            <a:off x="2804577" y="4788467"/>
            <a:ext cx="3464417" cy="206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Flecha a la derecha con bandas 5"/>
          <p:cNvSpPr/>
          <p:nvPr/>
        </p:nvSpPr>
        <p:spPr>
          <a:xfrm>
            <a:off x="2804577" y="1944710"/>
            <a:ext cx="3464417" cy="206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Flecha a la derecha con bandas 6"/>
          <p:cNvSpPr/>
          <p:nvPr/>
        </p:nvSpPr>
        <p:spPr>
          <a:xfrm>
            <a:off x="2804577" y="2647025"/>
            <a:ext cx="3464417" cy="206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Flecha a la derecha con bandas 7"/>
          <p:cNvSpPr/>
          <p:nvPr/>
        </p:nvSpPr>
        <p:spPr>
          <a:xfrm>
            <a:off x="2809740" y="3398353"/>
            <a:ext cx="3464417" cy="206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Flecha a la derecha con bandas 8"/>
          <p:cNvSpPr/>
          <p:nvPr/>
        </p:nvSpPr>
        <p:spPr>
          <a:xfrm>
            <a:off x="2804577" y="4100668"/>
            <a:ext cx="3464417" cy="206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FF0000"/>
                </a:solidFill>
              </a:rPr>
              <a:t>ALBANO ALEXANDER ROJAS BRITTO</a:t>
            </a:r>
            <a:endParaRPr lang="es-C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0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3441" y="1944710"/>
            <a:ext cx="4351023" cy="3583428"/>
          </a:xfrm>
        </p:spPr>
        <p:txBody>
          <a:bodyPr/>
          <a:lstStyle/>
          <a:p>
            <a:r>
              <a:rPr lang="es-CO" sz="4400" dirty="0" smtClean="0"/>
              <a:t>IFRS 6	</a:t>
            </a:r>
            <a:br>
              <a:rPr lang="es-CO" sz="4400" dirty="0" smtClean="0"/>
            </a:br>
            <a:r>
              <a:rPr lang="es-CO" sz="4400" dirty="0"/>
              <a:t>IFRS </a:t>
            </a:r>
            <a:r>
              <a:rPr lang="es-CO" sz="4400" dirty="0" smtClean="0"/>
              <a:t>7</a:t>
            </a:r>
            <a:r>
              <a:rPr lang="es-CO" sz="4400" dirty="0"/>
              <a:t>	</a:t>
            </a:r>
            <a:r>
              <a:rPr lang="es-CO" sz="4400" dirty="0" smtClean="0"/>
              <a:t/>
            </a:r>
            <a:br>
              <a:rPr lang="es-CO" sz="4400" dirty="0" smtClean="0"/>
            </a:br>
            <a:r>
              <a:rPr lang="es-CO" sz="4400" dirty="0"/>
              <a:t>IFRS </a:t>
            </a:r>
            <a:r>
              <a:rPr lang="es-CO" sz="4400" dirty="0" smtClean="0"/>
              <a:t>8</a:t>
            </a:r>
            <a:r>
              <a:rPr lang="es-CO" sz="4400" dirty="0"/>
              <a:t>	</a:t>
            </a:r>
            <a:r>
              <a:rPr lang="es-CO" sz="4400" dirty="0" smtClean="0"/>
              <a:t/>
            </a:r>
            <a:br>
              <a:rPr lang="es-CO" sz="4400" dirty="0" smtClean="0"/>
            </a:br>
            <a:r>
              <a:rPr lang="es-CO" sz="4400" dirty="0"/>
              <a:t>IFRS </a:t>
            </a:r>
            <a:r>
              <a:rPr lang="es-CO" sz="4400" dirty="0" smtClean="0"/>
              <a:t>9</a:t>
            </a:r>
            <a:r>
              <a:rPr lang="es-CO" sz="4400" dirty="0"/>
              <a:t>	</a:t>
            </a:r>
            <a:r>
              <a:rPr lang="es-CO" sz="4400" dirty="0" smtClean="0"/>
              <a:t/>
            </a:r>
            <a:br>
              <a:rPr lang="es-CO" sz="4400" dirty="0" smtClean="0"/>
            </a:br>
            <a:r>
              <a:rPr lang="es-CO" sz="4400" dirty="0"/>
              <a:t>IFRS </a:t>
            </a:r>
            <a:r>
              <a:rPr lang="es-CO" sz="4400" dirty="0" smtClean="0"/>
              <a:t>10</a:t>
            </a:r>
            <a:r>
              <a:rPr lang="es-CO" dirty="0"/>
              <a:t>	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465194" y="1944710"/>
            <a:ext cx="5254581" cy="2794537"/>
          </a:xfrm>
        </p:spPr>
        <p:txBody>
          <a:bodyPr>
            <a:normAutofit fontScale="25000" lnSpcReduction="20000"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sz="8000" dirty="0" smtClean="0"/>
          </a:p>
          <a:p>
            <a:endParaRPr lang="es-CO" sz="8000" dirty="0" smtClean="0"/>
          </a:p>
          <a:p>
            <a:endParaRPr lang="es-CO" sz="9600" dirty="0" smtClean="0"/>
          </a:p>
          <a:p>
            <a:endParaRPr lang="es-CO" sz="9600" dirty="0"/>
          </a:p>
          <a:p>
            <a:endParaRPr lang="es-CO" sz="8000" dirty="0" smtClean="0"/>
          </a:p>
          <a:p>
            <a:r>
              <a:rPr lang="es-CO" sz="8000" dirty="0" smtClean="0"/>
              <a:t>Industrias de extracción</a:t>
            </a:r>
          </a:p>
          <a:p>
            <a:endParaRPr lang="es-CO" sz="8000" dirty="0" smtClean="0"/>
          </a:p>
          <a:p>
            <a:r>
              <a:rPr lang="es-CO" sz="8000" dirty="0" smtClean="0"/>
              <a:t>Instrumentos financieros-</a:t>
            </a:r>
            <a:r>
              <a:rPr lang="es-CO" sz="8000" dirty="0" err="1" smtClean="0"/>
              <a:t>revel</a:t>
            </a:r>
            <a:r>
              <a:rPr lang="es-CO" sz="8000" dirty="0" smtClean="0"/>
              <a:t>.</a:t>
            </a:r>
            <a:endParaRPr lang="es-CO" sz="8000" dirty="0"/>
          </a:p>
          <a:p>
            <a:endParaRPr lang="es-CO" sz="8000" dirty="0" smtClean="0"/>
          </a:p>
          <a:p>
            <a:r>
              <a:rPr lang="es-CO" sz="8000" dirty="0" smtClean="0"/>
              <a:t>Segmentos de operación</a:t>
            </a:r>
          </a:p>
          <a:p>
            <a:endParaRPr lang="es-CO" sz="8000" dirty="0" smtClean="0"/>
          </a:p>
          <a:p>
            <a:r>
              <a:rPr lang="es-CO" sz="8000" dirty="0" smtClean="0"/>
              <a:t>Instrumentos financieros-2013</a:t>
            </a:r>
          </a:p>
          <a:p>
            <a:endParaRPr lang="es-CO" sz="8000" dirty="0" smtClean="0"/>
          </a:p>
          <a:p>
            <a:r>
              <a:rPr lang="es-CO" sz="8000" dirty="0" smtClean="0"/>
              <a:t>Estados financieros consolidados</a:t>
            </a:r>
          </a:p>
          <a:p>
            <a:endParaRPr lang="es-CO" sz="8000" dirty="0" smtClean="0"/>
          </a:p>
          <a:p>
            <a:endParaRPr lang="es-CO" sz="8000" dirty="0"/>
          </a:p>
          <a:p>
            <a:endParaRPr lang="es-CO" sz="8000" dirty="0" smtClean="0"/>
          </a:p>
          <a:p>
            <a:endParaRPr lang="es-CO" sz="8000" dirty="0" smtClean="0"/>
          </a:p>
          <a:p>
            <a:endParaRPr lang="es-CO" sz="8000" dirty="0" smtClean="0"/>
          </a:p>
          <a:p>
            <a:endParaRPr lang="es-CO" dirty="0"/>
          </a:p>
          <a:p>
            <a:endParaRPr lang="es-CO" dirty="0"/>
          </a:p>
        </p:txBody>
      </p:sp>
      <p:sp>
        <p:nvSpPr>
          <p:cNvPr id="4" name="Flecha a la derecha con bandas 3"/>
          <p:cNvSpPr/>
          <p:nvPr/>
        </p:nvSpPr>
        <p:spPr>
          <a:xfrm>
            <a:off x="3078051" y="4788466"/>
            <a:ext cx="3190943" cy="2214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Flecha a la derecha con bandas 5"/>
          <p:cNvSpPr/>
          <p:nvPr/>
        </p:nvSpPr>
        <p:spPr>
          <a:xfrm>
            <a:off x="2804577" y="1944710"/>
            <a:ext cx="3464417" cy="206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Flecha a la derecha con bandas 6"/>
          <p:cNvSpPr/>
          <p:nvPr/>
        </p:nvSpPr>
        <p:spPr>
          <a:xfrm>
            <a:off x="2804577" y="2647025"/>
            <a:ext cx="3464417" cy="206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Flecha a la derecha con bandas 7"/>
          <p:cNvSpPr/>
          <p:nvPr/>
        </p:nvSpPr>
        <p:spPr>
          <a:xfrm>
            <a:off x="2809740" y="3398353"/>
            <a:ext cx="3464417" cy="206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Flecha a la derecha con bandas 8"/>
          <p:cNvSpPr/>
          <p:nvPr/>
        </p:nvSpPr>
        <p:spPr>
          <a:xfrm>
            <a:off x="2804577" y="4100668"/>
            <a:ext cx="3464417" cy="206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FF0000"/>
                </a:solidFill>
              </a:rPr>
              <a:t>ALBANO ALEXANDER ROJAS BRITTO</a:t>
            </a:r>
            <a:endParaRPr lang="es-C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3441" y="1944710"/>
            <a:ext cx="4351023" cy="3583428"/>
          </a:xfrm>
        </p:spPr>
        <p:txBody>
          <a:bodyPr/>
          <a:lstStyle/>
          <a:p>
            <a:r>
              <a:rPr lang="es-CO" sz="4400" dirty="0" smtClean="0"/>
              <a:t>IFRS 11	</a:t>
            </a:r>
            <a:br>
              <a:rPr lang="es-CO" sz="4400" dirty="0" smtClean="0"/>
            </a:br>
            <a:r>
              <a:rPr lang="es-CO" sz="4400" dirty="0"/>
              <a:t>IFRS </a:t>
            </a:r>
            <a:r>
              <a:rPr lang="es-CO" sz="4400" dirty="0" smtClean="0"/>
              <a:t>12</a:t>
            </a:r>
            <a:r>
              <a:rPr lang="es-CO" sz="4400" dirty="0"/>
              <a:t>	</a:t>
            </a:r>
            <a:r>
              <a:rPr lang="es-CO" sz="4400" dirty="0" smtClean="0"/>
              <a:t/>
            </a:r>
            <a:br>
              <a:rPr lang="es-CO" sz="4400" dirty="0" smtClean="0"/>
            </a:br>
            <a:r>
              <a:rPr lang="es-CO" sz="4400" dirty="0"/>
              <a:t>IFRS </a:t>
            </a:r>
            <a:r>
              <a:rPr lang="es-CO" sz="4400" dirty="0" smtClean="0"/>
              <a:t>13</a:t>
            </a:r>
            <a:r>
              <a:rPr lang="es-CO" sz="4400" dirty="0"/>
              <a:t>	</a:t>
            </a:r>
            <a:r>
              <a:rPr lang="es-CO" sz="4400" dirty="0" smtClean="0"/>
              <a:t/>
            </a:r>
            <a:br>
              <a:rPr lang="es-CO" sz="4400" dirty="0" smtClean="0"/>
            </a:br>
            <a:r>
              <a:rPr lang="es-CO" sz="4400" dirty="0"/>
              <a:t>IFRS </a:t>
            </a:r>
            <a:r>
              <a:rPr lang="es-CO" sz="4400" dirty="0" smtClean="0"/>
              <a:t>14</a:t>
            </a:r>
            <a:r>
              <a:rPr lang="es-CO" sz="4400" dirty="0"/>
              <a:t>	</a:t>
            </a:r>
            <a:r>
              <a:rPr lang="es-CO" sz="4400" dirty="0" smtClean="0"/>
              <a:t/>
            </a:r>
            <a:br>
              <a:rPr lang="es-CO" sz="4400" dirty="0" smtClean="0"/>
            </a:br>
            <a:r>
              <a:rPr lang="es-CO" sz="4400" dirty="0"/>
              <a:t>IFRS </a:t>
            </a:r>
            <a:r>
              <a:rPr lang="es-CO" sz="4400" dirty="0" smtClean="0"/>
              <a:t>15</a:t>
            </a:r>
            <a:r>
              <a:rPr lang="es-CO" dirty="0"/>
              <a:t>	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465194" y="2446986"/>
            <a:ext cx="4752305" cy="1931831"/>
          </a:xfrm>
        </p:spPr>
        <p:txBody>
          <a:bodyPr>
            <a:normAutofit fontScale="25000" lnSpcReduction="20000"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sz="8000" dirty="0" smtClean="0"/>
          </a:p>
          <a:p>
            <a:endParaRPr lang="es-CO" sz="8000" dirty="0" smtClean="0"/>
          </a:p>
          <a:p>
            <a:endParaRPr lang="es-CO" sz="9600" dirty="0" smtClean="0"/>
          </a:p>
          <a:p>
            <a:endParaRPr lang="es-CO" sz="9600" dirty="0"/>
          </a:p>
          <a:p>
            <a:endParaRPr lang="es-CO" sz="8000" dirty="0" smtClean="0"/>
          </a:p>
          <a:p>
            <a:r>
              <a:rPr lang="es-CO" sz="7200" dirty="0" smtClean="0"/>
              <a:t>Acuerdos conjuntos</a:t>
            </a:r>
          </a:p>
          <a:p>
            <a:endParaRPr lang="es-CO" sz="7200" dirty="0" smtClean="0"/>
          </a:p>
          <a:p>
            <a:r>
              <a:rPr lang="es-CO" sz="7200" dirty="0" smtClean="0"/>
              <a:t>Información </a:t>
            </a:r>
            <a:r>
              <a:rPr lang="es-CO" sz="7200" dirty="0"/>
              <a:t>a revelar sobre participaciones en entidades</a:t>
            </a:r>
          </a:p>
          <a:p>
            <a:endParaRPr lang="es-CO" sz="7200" dirty="0" smtClean="0"/>
          </a:p>
          <a:p>
            <a:r>
              <a:rPr lang="es-CO" sz="7200" dirty="0" smtClean="0"/>
              <a:t>Valor razonables</a:t>
            </a:r>
          </a:p>
          <a:p>
            <a:endParaRPr lang="es-CO" sz="7200" dirty="0" smtClean="0"/>
          </a:p>
          <a:p>
            <a:r>
              <a:rPr lang="es-CO" sz="7200" dirty="0" smtClean="0"/>
              <a:t>CUENTAS DE APLAZAMIENTO REGULATORIAS</a:t>
            </a:r>
          </a:p>
          <a:p>
            <a:endParaRPr lang="es-CO" sz="7200" dirty="0" smtClean="0"/>
          </a:p>
          <a:p>
            <a:r>
              <a:rPr lang="es-CO" sz="7200" dirty="0" smtClean="0"/>
              <a:t>RENOVACION DE CONTRATOS CON CLIENTES</a:t>
            </a:r>
          </a:p>
          <a:p>
            <a:endParaRPr lang="es-CO" sz="8000" dirty="0"/>
          </a:p>
          <a:p>
            <a:endParaRPr lang="es-CO" sz="8000" dirty="0" smtClean="0"/>
          </a:p>
          <a:p>
            <a:endParaRPr lang="es-CO" sz="8000" dirty="0" smtClean="0"/>
          </a:p>
          <a:p>
            <a:endParaRPr lang="es-CO" sz="8000" dirty="0" smtClean="0"/>
          </a:p>
          <a:p>
            <a:endParaRPr lang="es-CO" dirty="0"/>
          </a:p>
          <a:p>
            <a:endParaRPr lang="es-CO" dirty="0"/>
          </a:p>
        </p:txBody>
      </p:sp>
      <p:sp>
        <p:nvSpPr>
          <p:cNvPr id="4" name="Flecha a la derecha con bandas 3"/>
          <p:cNvSpPr/>
          <p:nvPr/>
        </p:nvSpPr>
        <p:spPr>
          <a:xfrm>
            <a:off x="3078051" y="4788466"/>
            <a:ext cx="3190943" cy="2214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FF0000"/>
                </a:solidFill>
              </a:rPr>
              <a:t>ALBANO ALEXANDER ROJAS BRITTO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11" name="Flecha a la derecha con bandas 10"/>
          <p:cNvSpPr/>
          <p:nvPr/>
        </p:nvSpPr>
        <p:spPr>
          <a:xfrm>
            <a:off x="3078051" y="1976579"/>
            <a:ext cx="3190943" cy="2214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a la derecha con bandas 11"/>
          <p:cNvSpPr/>
          <p:nvPr/>
        </p:nvSpPr>
        <p:spPr>
          <a:xfrm>
            <a:off x="3078050" y="2698836"/>
            <a:ext cx="3190943" cy="2214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Flecha a la derecha con bandas 12"/>
          <p:cNvSpPr/>
          <p:nvPr/>
        </p:nvSpPr>
        <p:spPr>
          <a:xfrm>
            <a:off x="3078049" y="3378978"/>
            <a:ext cx="3190943" cy="2214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Flecha a la derecha con bandas 13"/>
          <p:cNvSpPr/>
          <p:nvPr/>
        </p:nvSpPr>
        <p:spPr>
          <a:xfrm>
            <a:off x="3078049" y="4045409"/>
            <a:ext cx="3190943" cy="2214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092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455</TotalTime>
  <Words>77</Words>
  <Application>Microsoft Office PowerPoint</Application>
  <PresentationFormat>Panorámica</PresentationFormat>
  <Paragraphs>73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Sala de reuniones Ion</vt:lpstr>
      <vt:lpstr>NORMAS VIGENTES (CORTE JULY 2016)</vt:lpstr>
      <vt:lpstr>IFRS 1  IFRS 2  IFRS 3  IFRS 4  IFRS 5  </vt:lpstr>
      <vt:lpstr>IFRS 6  IFRS 7  IFRS 8  IFRS 9  IFRS 10  </vt:lpstr>
      <vt:lpstr>IFRS 11  IFRS 12  IFRS 13  IFRS 14  IFRS 15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VIGENTES (CORTE JULY 2016)</dc:title>
  <dc:creator>ALBANO</dc:creator>
  <cp:lastModifiedBy>ALBANO</cp:lastModifiedBy>
  <cp:revision>10</cp:revision>
  <dcterms:created xsi:type="dcterms:W3CDTF">2016-07-27T22:39:38Z</dcterms:created>
  <dcterms:modified xsi:type="dcterms:W3CDTF">2016-07-28T06:15:30Z</dcterms:modified>
</cp:coreProperties>
</file>